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0058400" cy="7772400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81889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6377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44566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927555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409444" algn="l" defTabSz="963778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891333" algn="l" defTabSz="963778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373222" algn="l" defTabSz="963778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855110" algn="l" defTabSz="963778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AA7D2A"/>
    <a:srgbClr val="CC0000"/>
    <a:srgbClr val="996600"/>
    <a:srgbClr val="DA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137" autoAdjust="0"/>
    <p:restoredTop sz="98771" autoAdjust="0"/>
  </p:normalViewPr>
  <p:slideViewPr>
    <p:cSldViewPr>
      <p:cViewPr>
        <p:scale>
          <a:sx n="100" d="100"/>
          <a:sy n="100" d="100"/>
        </p:scale>
        <p:origin x="678" y="7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045" y="2413695"/>
            <a:ext cx="8548310" cy="16664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429" y="4404024"/>
            <a:ext cx="7041545" cy="1986955"/>
          </a:xfrm>
        </p:spPr>
        <p:txBody>
          <a:bodyPr/>
          <a:lstStyle>
            <a:lvl1pPr marL="0" indent="0" algn="ctr">
              <a:buNone/>
              <a:defRPr/>
            </a:lvl1pPr>
            <a:lvl2pPr marL="481889" indent="0" algn="ctr">
              <a:buNone/>
              <a:defRPr/>
            </a:lvl2pPr>
            <a:lvl3pPr marL="963778" indent="0" algn="ctr">
              <a:buNone/>
              <a:defRPr/>
            </a:lvl3pPr>
            <a:lvl4pPr marL="1445666" indent="0" algn="ctr">
              <a:buNone/>
              <a:defRPr/>
            </a:lvl4pPr>
            <a:lvl5pPr marL="1927555" indent="0" algn="ctr">
              <a:buNone/>
              <a:defRPr/>
            </a:lvl5pPr>
            <a:lvl6pPr marL="2409444" indent="0" algn="ctr">
              <a:buNone/>
              <a:defRPr/>
            </a:lvl6pPr>
            <a:lvl7pPr marL="2891333" indent="0" algn="ctr">
              <a:buNone/>
              <a:defRPr/>
            </a:lvl7pPr>
            <a:lvl8pPr marL="3373222" indent="0" algn="ctr">
              <a:buNone/>
              <a:defRPr/>
            </a:lvl8pPr>
            <a:lvl9pPr marL="38551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C7368-32FB-4E2A-B85A-271B0F1A9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03D99-858C-4DB6-8791-FE813A6B4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674" y="312043"/>
            <a:ext cx="2263472" cy="66304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255" y="312043"/>
            <a:ext cx="6630761" cy="66304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66097-D1FC-462D-93E0-28600D490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0C228-3C04-4C93-ACA3-B62636E76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60" y="4994375"/>
            <a:ext cx="8549973" cy="1543347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960" y="3294162"/>
            <a:ext cx="8549973" cy="1700213"/>
          </a:xfrm>
        </p:spPr>
        <p:txBody>
          <a:bodyPr anchor="b"/>
          <a:lstStyle>
            <a:lvl1pPr marL="0" indent="0">
              <a:buNone/>
              <a:defRPr sz="2100"/>
            </a:lvl1pPr>
            <a:lvl2pPr marL="481889" indent="0">
              <a:buNone/>
              <a:defRPr sz="1900"/>
            </a:lvl2pPr>
            <a:lvl3pPr marL="963778" indent="0">
              <a:buNone/>
              <a:defRPr sz="1700"/>
            </a:lvl3pPr>
            <a:lvl4pPr marL="1445666" indent="0">
              <a:buNone/>
              <a:defRPr sz="1500"/>
            </a:lvl4pPr>
            <a:lvl5pPr marL="1927555" indent="0">
              <a:buNone/>
              <a:defRPr sz="1500"/>
            </a:lvl5pPr>
            <a:lvl6pPr marL="2409444" indent="0">
              <a:buNone/>
              <a:defRPr sz="1500"/>
            </a:lvl6pPr>
            <a:lvl7pPr marL="2891333" indent="0">
              <a:buNone/>
              <a:defRPr sz="1500"/>
            </a:lvl7pPr>
            <a:lvl8pPr marL="3373222" indent="0">
              <a:buNone/>
              <a:defRPr sz="1500"/>
            </a:lvl8pPr>
            <a:lvl9pPr marL="385511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28FF4-9BB9-4822-AC4E-91FFBBF5F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55" y="1813224"/>
            <a:ext cx="4447117" cy="51293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029" y="1813224"/>
            <a:ext cx="4447117" cy="51293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8DF2A-70E9-493F-8845-7219C39A55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255" y="1739008"/>
            <a:ext cx="4445454" cy="72528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889" indent="0">
              <a:buNone/>
              <a:defRPr sz="2100" b="1"/>
            </a:lvl2pPr>
            <a:lvl3pPr marL="963778" indent="0">
              <a:buNone/>
              <a:defRPr sz="1900" b="1"/>
            </a:lvl3pPr>
            <a:lvl4pPr marL="1445666" indent="0">
              <a:buNone/>
              <a:defRPr sz="1700" b="1"/>
            </a:lvl4pPr>
            <a:lvl5pPr marL="1927555" indent="0">
              <a:buNone/>
              <a:defRPr sz="1700" b="1"/>
            </a:lvl5pPr>
            <a:lvl6pPr marL="2409444" indent="0">
              <a:buNone/>
              <a:defRPr sz="1700" b="1"/>
            </a:lvl6pPr>
            <a:lvl7pPr marL="2891333" indent="0">
              <a:buNone/>
              <a:defRPr sz="1700" b="1"/>
            </a:lvl7pPr>
            <a:lvl8pPr marL="3373222" indent="0">
              <a:buNone/>
              <a:defRPr sz="1700" b="1"/>
            </a:lvl8pPr>
            <a:lvl9pPr marL="385511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55" y="2464297"/>
            <a:ext cx="4445454" cy="447823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029" y="1739008"/>
            <a:ext cx="4447117" cy="72528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889" indent="0">
              <a:buNone/>
              <a:defRPr sz="2100" b="1"/>
            </a:lvl2pPr>
            <a:lvl3pPr marL="963778" indent="0">
              <a:buNone/>
              <a:defRPr sz="1900" b="1"/>
            </a:lvl3pPr>
            <a:lvl4pPr marL="1445666" indent="0">
              <a:buNone/>
              <a:defRPr sz="1700" b="1"/>
            </a:lvl4pPr>
            <a:lvl5pPr marL="1927555" indent="0">
              <a:buNone/>
              <a:defRPr sz="1700" b="1"/>
            </a:lvl5pPr>
            <a:lvl6pPr marL="2409444" indent="0">
              <a:buNone/>
              <a:defRPr sz="1700" b="1"/>
            </a:lvl6pPr>
            <a:lvl7pPr marL="2891333" indent="0">
              <a:buNone/>
              <a:defRPr sz="1700" b="1"/>
            </a:lvl7pPr>
            <a:lvl8pPr marL="3373222" indent="0">
              <a:buNone/>
              <a:defRPr sz="1700" b="1"/>
            </a:lvl8pPr>
            <a:lvl9pPr marL="385511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029" y="2464297"/>
            <a:ext cx="4447117" cy="447823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64297-BF1D-4FE7-80C1-3925183C5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D606-1633-442C-97A1-F7DCA501B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6903-E51A-4916-AF7B-CD674E990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55" y="308671"/>
            <a:ext cx="3309560" cy="131732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222" y="308671"/>
            <a:ext cx="5622924" cy="66338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55" y="1625997"/>
            <a:ext cx="3309560" cy="5316538"/>
          </a:xfrm>
        </p:spPr>
        <p:txBody>
          <a:bodyPr/>
          <a:lstStyle>
            <a:lvl1pPr marL="0" indent="0">
              <a:buNone/>
              <a:defRPr sz="1500"/>
            </a:lvl1pPr>
            <a:lvl2pPr marL="481889" indent="0">
              <a:buNone/>
              <a:defRPr sz="1300"/>
            </a:lvl2pPr>
            <a:lvl3pPr marL="963778" indent="0">
              <a:buNone/>
              <a:defRPr sz="1100"/>
            </a:lvl3pPr>
            <a:lvl4pPr marL="1445666" indent="0">
              <a:buNone/>
              <a:defRPr sz="900"/>
            </a:lvl4pPr>
            <a:lvl5pPr marL="1927555" indent="0">
              <a:buNone/>
              <a:defRPr sz="900"/>
            </a:lvl5pPr>
            <a:lvl6pPr marL="2409444" indent="0">
              <a:buNone/>
              <a:defRPr sz="900"/>
            </a:lvl6pPr>
            <a:lvl7pPr marL="2891333" indent="0">
              <a:buNone/>
              <a:defRPr sz="900"/>
            </a:lvl7pPr>
            <a:lvl8pPr marL="3373222" indent="0">
              <a:buNone/>
              <a:defRPr sz="900"/>
            </a:lvl8pPr>
            <a:lvl9pPr marL="38551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E113C-F545-428A-B628-C2F6969E77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69" y="5441355"/>
            <a:ext cx="6035372" cy="6409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0769" y="694928"/>
            <a:ext cx="6035372" cy="4663778"/>
          </a:xfrm>
        </p:spPr>
        <p:txBody>
          <a:bodyPr/>
          <a:lstStyle>
            <a:lvl1pPr marL="0" indent="0">
              <a:buNone/>
              <a:defRPr sz="3400"/>
            </a:lvl1pPr>
            <a:lvl2pPr marL="481889" indent="0">
              <a:buNone/>
              <a:defRPr sz="3000"/>
            </a:lvl2pPr>
            <a:lvl3pPr marL="963778" indent="0">
              <a:buNone/>
              <a:defRPr sz="2500"/>
            </a:lvl3pPr>
            <a:lvl4pPr marL="1445666" indent="0">
              <a:buNone/>
              <a:defRPr sz="2100"/>
            </a:lvl4pPr>
            <a:lvl5pPr marL="1927555" indent="0">
              <a:buNone/>
              <a:defRPr sz="2100"/>
            </a:lvl5pPr>
            <a:lvl6pPr marL="2409444" indent="0">
              <a:buNone/>
              <a:defRPr sz="2100"/>
            </a:lvl6pPr>
            <a:lvl7pPr marL="2891333" indent="0">
              <a:buNone/>
              <a:defRPr sz="2100"/>
            </a:lvl7pPr>
            <a:lvl8pPr marL="3373222" indent="0">
              <a:buNone/>
              <a:defRPr sz="2100"/>
            </a:lvl8pPr>
            <a:lvl9pPr marL="3855110" indent="0">
              <a:buNone/>
              <a:defRPr sz="21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769" y="6082308"/>
            <a:ext cx="6035372" cy="912515"/>
          </a:xfrm>
        </p:spPr>
        <p:txBody>
          <a:bodyPr/>
          <a:lstStyle>
            <a:lvl1pPr marL="0" indent="0">
              <a:buNone/>
              <a:defRPr sz="1500"/>
            </a:lvl1pPr>
            <a:lvl2pPr marL="481889" indent="0">
              <a:buNone/>
              <a:defRPr sz="1300"/>
            </a:lvl2pPr>
            <a:lvl3pPr marL="963778" indent="0">
              <a:buNone/>
              <a:defRPr sz="1100"/>
            </a:lvl3pPr>
            <a:lvl4pPr marL="1445666" indent="0">
              <a:buNone/>
              <a:defRPr sz="900"/>
            </a:lvl4pPr>
            <a:lvl5pPr marL="1927555" indent="0">
              <a:buNone/>
              <a:defRPr sz="900"/>
            </a:lvl5pPr>
            <a:lvl6pPr marL="2409444" indent="0">
              <a:buNone/>
              <a:defRPr sz="900"/>
            </a:lvl6pPr>
            <a:lvl7pPr marL="2891333" indent="0">
              <a:buNone/>
              <a:defRPr sz="900"/>
            </a:lvl7pPr>
            <a:lvl8pPr marL="3373222" indent="0">
              <a:buNone/>
              <a:defRPr sz="900"/>
            </a:lvl8pPr>
            <a:lvl9pPr marL="38551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12DB-9690-45C1-AC17-511ABCBB3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2255" y="312044"/>
            <a:ext cx="905389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1" tIns="50941" rIns="101881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255" y="1813224"/>
            <a:ext cx="9053890" cy="512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1" tIns="50941" rIns="101881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255" y="7077472"/>
            <a:ext cx="234829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1" tIns="50941" rIns="101881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5955" y="7077472"/>
            <a:ext cx="318649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1" tIns="50941" rIns="101881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855" y="7077472"/>
            <a:ext cx="234829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1" tIns="50941" rIns="101881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0E10AF8B-5B88-4A4C-8A2D-448CA71BB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99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899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ctr" defTabSz="101899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ctr" defTabSz="101899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ctr" defTabSz="101899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81889" algn="ctr" defTabSz="101899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63778" algn="ctr" defTabSz="101899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445666" algn="ctr" defTabSz="101899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927555" algn="ctr" defTabSz="101899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81495" indent="-381495" algn="l" defTabSz="1018995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8247" indent="-319587" algn="l" defTabSz="1018995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273325" indent="-254330" algn="l" defTabSz="1018995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83658" indent="-256004" algn="l" defTabSz="101899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18" indent="-254330" algn="l" defTabSz="101899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4207" indent="-254330" algn="l" defTabSz="101899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56096" indent="-254330" algn="l" defTabSz="101899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37985" indent="-254330" algn="l" defTabSz="101899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19873" indent="-254330" algn="l" defTabSz="101899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3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889" algn="l" defTabSz="963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3778" algn="l" defTabSz="963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666" algn="l" defTabSz="963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7555" algn="l" defTabSz="963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9444" algn="l" defTabSz="963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333" algn="l" defTabSz="963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3222" algn="l" defTabSz="963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5110" algn="l" defTabSz="963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hyperlink" Target="http://www.loves.southernfoodservice.com/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2"/>
          <p:cNvSpPr txBox="1">
            <a:spLocks noChangeArrowheads="1"/>
          </p:cNvSpPr>
          <p:nvPr/>
        </p:nvSpPr>
        <p:spPr bwMode="auto">
          <a:xfrm>
            <a:off x="228600" y="304800"/>
            <a:ext cx="28956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AA7D2A"/>
                </a:solidFill>
                <a:latin typeface="Century Gothic" charset="0"/>
              </a:rPr>
              <a:t>LUNCH BOWLS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AA7D2A"/>
                </a:solidFill>
                <a:latin typeface="Century Gothic" charset="0"/>
              </a:rPr>
              <a:t>Selections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900" dirty="0" smtClean="0">
                <a:solidFill>
                  <a:srgbClr val="000066"/>
                </a:solidFill>
                <a:latin typeface="+mj-lt"/>
              </a:rPr>
              <a:t>Minimum of 6 Guests.   Prices are Per Person</a:t>
            </a:r>
          </a:p>
          <a:p>
            <a:pPr defTabSz="1018995"/>
            <a:r>
              <a:rPr lang="en-US" sz="900" dirty="0" smtClean="0"/>
              <a:t>All Served with Grilled </a:t>
            </a:r>
            <a:r>
              <a:rPr lang="en-US" sz="900" dirty="0"/>
              <a:t>Herb Brushed Bread</a:t>
            </a:r>
          </a:p>
          <a:p>
            <a:pPr defTabSz="1018995"/>
            <a:endParaRPr lang="en-US" b="1" dirty="0">
              <a:solidFill>
                <a:srgbClr val="996600"/>
              </a:solidFill>
              <a:latin typeface="Century Gothic"/>
              <a:cs typeface="Century Gothic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rgbClr val="AA7D2A"/>
              </a:solidFill>
              <a:latin typeface="Century Gothic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111814"/>
            <a:ext cx="2133600" cy="1127185"/>
          </a:xfrm>
          <a:prstGeom prst="rect">
            <a:avLst/>
          </a:prstGeom>
        </p:spPr>
      </p:pic>
      <p:sp>
        <p:nvSpPr>
          <p:cNvPr id="1029" name="Text Box 27"/>
          <p:cNvSpPr txBox="1">
            <a:spLocks noChangeArrowheads="1"/>
          </p:cNvSpPr>
          <p:nvPr/>
        </p:nvSpPr>
        <p:spPr bwMode="auto">
          <a:xfrm>
            <a:off x="304800" y="1143000"/>
            <a:ext cx="2971800" cy="6315075"/>
          </a:xfrm>
          <a:prstGeom prst="rect">
            <a:avLst/>
          </a:prstGeom>
          <a:noFill/>
          <a:ln w="3175" algn="in">
            <a:noFill/>
            <a:miter lim="800000"/>
            <a:headEnd/>
            <a:tailEnd/>
          </a:ln>
        </p:spPr>
        <p:txBody>
          <a:bodyPr lIns="40328" tIns="40328" rIns="40328" bIns="40328"/>
          <a:lstStyle/>
          <a:p>
            <a:pPr defTabSz="1018995"/>
            <a:r>
              <a:rPr lang="en-US" sz="9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FAJITA BOWL    </a:t>
            </a:r>
            <a:r>
              <a:rPr lang="en-US" sz="900" dirty="0" smtClean="0">
                <a:solidFill>
                  <a:srgbClr val="000066"/>
                </a:solidFill>
                <a:latin typeface="Century Gothic"/>
                <a:cs typeface="Century Gothic"/>
              </a:rPr>
              <a:t>9.99</a:t>
            </a:r>
          </a:p>
          <a:p>
            <a:pPr defTabSz="1018995"/>
            <a:r>
              <a:rPr lang="en-US" sz="900" dirty="0" smtClean="0">
                <a:latin typeface="+mn-lt"/>
              </a:rPr>
              <a:t>Choose Grilled Chicken or Steak.  Loaded with Fresh Avocado, Pico de Gallo, Cheddar Cheese. </a:t>
            </a:r>
            <a:r>
              <a:rPr lang="en-US" sz="900" dirty="0">
                <a:latin typeface="+mn-lt"/>
              </a:rPr>
              <a:t> </a:t>
            </a:r>
            <a:r>
              <a:rPr lang="en-US" sz="900" dirty="0" smtClean="0">
                <a:latin typeface="+mn-lt"/>
              </a:rPr>
              <a:t>With Crispy Tortilla Strips, Bell Peppers, Red Onion &amp; a Lime Wedge.  Try it with Chipotle Ranch Dressing.</a:t>
            </a:r>
            <a:endParaRPr lang="en-US" sz="900" dirty="0">
              <a:latin typeface="+mn-lt"/>
            </a:endParaRPr>
          </a:p>
          <a:p>
            <a:pPr defTabSz="1018995"/>
            <a:r>
              <a:rPr lang="en-US" sz="900" b="1" dirty="0" smtClean="0">
                <a:solidFill>
                  <a:srgbClr val="996600"/>
                </a:solidFill>
                <a:latin typeface="Century Gothic"/>
                <a:cs typeface="Century Gothic"/>
              </a:rPr>
              <a:t>	</a:t>
            </a:r>
          </a:p>
          <a:p>
            <a:pPr defTabSz="1018995"/>
            <a:r>
              <a:rPr lang="en-US" sz="900" b="1" dirty="0">
                <a:solidFill>
                  <a:srgbClr val="996600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rgbClr val="996600"/>
                </a:solidFill>
                <a:latin typeface="Century Gothic"/>
                <a:cs typeface="Century Gothic"/>
              </a:rPr>
              <a:t>                             </a:t>
            </a:r>
          </a:p>
          <a:p>
            <a:pPr defTabSz="1018995"/>
            <a:r>
              <a:rPr lang="en-US" sz="900" b="1" dirty="0">
                <a:solidFill>
                  <a:srgbClr val="996600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rgbClr val="996600"/>
                </a:solidFill>
                <a:latin typeface="Century Gothic"/>
                <a:cs typeface="Century Gothic"/>
              </a:rPr>
              <a:t>                               </a:t>
            </a:r>
            <a:r>
              <a:rPr lang="en-US" sz="9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SO – CAL CHICKEN   </a:t>
            </a:r>
            <a:r>
              <a:rPr lang="en-US" sz="900" dirty="0" smtClean="0">
                <a:solidFill>
                  <a:srgbClr val="000066"/>
                </a:solidFill>
                <a:latin typeface="Century Gothic"/>
                <a:cs typeface="Century Gothic"/>
              </a:rPr>
              <a:t>9.99</a:t>
            </a:r>
          </a:p>
          <a:p>
            <a:pPr defTabSz="1018995"/>
            <a:r>
              <a:rPr lang="en-US" sz="900" dirty="0">
                <a:latin typeface="+mn-lt"/>
              </a:rPr>
              <a:t>	</a:t>
            </a:r>
            <a:r>
              <a:rPr lang="en-US" sz="900" dirty="0" smtClean="0">
                <a:latin typeface="+mn-lt"/>
              </a:rPr>
              <a:t>Grilled Chicken, Sprouts, Avocado, </a:t>
            </a:r>
          </a:p>
          <a:p>
            <a:pPr defTabSz="1018995"/>
            <a:r>
              <a:rPr lang="en-US" sz="900" dirty="0">
                <a:latin typeface="+mn-lt"/>
              </a:rPr>
              <a:t> </a:t>
            </a:r>
            <a:r>
              <a:rPr lang="en-US" sz="900" dirty="0" smtClean="0">
                <a:latin typeface="+mn-lt"/>
              </a:rPr>
              <a:t>                               Cherry Tomatoes, Cucumber, </a:t>
            </a:r>
          </a:p>
          <a:p>
            <a:pPr defTabSz="1018995"/>
            <a:r>
              <a:rPr lang="en-US" sz="900" dirty="0">
                <a:latin typeface="+mn-lt"/>
              </a:rPr>
              <a:t> </a:t>
            </a:r>
            <a:r>
              <a:rPr lang="en-US" sz="900" dirty="0" smtClean="0">
                <a:latin typeface="+mn-lt"/>
              </a:rPr>
              <a:t>                               Radishes, Roasted Red Peppers &amp;</a:t>
            </a:r>
          </a:p>
          <a:p>
            <a:pPr defTabSz="1018995"/>
            <a:r>
              <a:rPr lang="en-US" sz="900" dirty="0">
                <a:latin typeface="+mn-lt"/>
              </a:rPr>
              <a:t> </a:t>
            </a:r>
            <a:r>
              <a:rPr lang="en-US" sz="900" dirty="0" smtClean="0">
                <a:latin typeface="+mn-lt"/>
              </a:rPr>
              <a:t>                               Feta Cheese                                                                            </a:t>
            </a:r>
          </a:p>
          <a:p>
            <a:pPr defTabSz="1018995"/>
            <a:r>
              <a:rPr lang="en-US" sz="900" dirty="0" smtClean="0">
                <a:latin typeface="+mn-lt"/>
              </a:rPr>
              <a:t>                  </a:t>
            </a:r>
          </a:p>
          <a:p>
            <a:pPr defTabSz="1018995"/>
            <a:r>
              <a:rPr lang="en-US" sz="900" dirty="0" smtClean="0">
                <a:latin typeface="+mn-lt"/>
              </a:rPr>
              <a:t>                               </a:t>
            </a:r>
            <a:endParaRPr lang="en-US" sz="900" dirty="0">
              <a:latin typeface="+mn-lt"/>
            </a:endParaRPr>
          </a:p>
          <a:p>
            <a:pPr defTabSz="1018995"/>
            <a:r>
              <a:rPr lang="en-US" sz="9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VEGETARIAN DELUXE     </a:t>
            </a:r>
            <a:r>
              <a:rPr lang="en-US" sz="900" dirty="0" smtClean="0">
                <a:solidFill>
                  <a:srgbClr val="000066"/>
                </a:solidFill>
                <a:latin typeface="Century Gothic"/>
                <a:cs typeface="Century Gothic"/>
              </a:rPr>
              <a:t> 8.99</a:t>
            </a:r>
            <a:endParaRPr lang="en-US" sz="900" b="1" dirty="0" smtClean="0">
              <a:solidFill>
                <a:srgbClr val="AA7D2A"/>
              </a:solidFill>
              <a:latin typeface="Century Gothic"/>
              <a:cs typeface="Century Gothic"/>
            </a:endParaRPr>
          </a:p>
          <a:p>
            <a:pPr defTabSz="1018995"/>
            <a:r>
              <a:rPr lang="en-US" sz="900" dirty="0" smtClean="0">
                <a:latin typeface="+mn-lt"/>
              </a:rPr>
              <a:t>Chickpeas, Tomatoes, Cucumber, Radishes, Broccoli,    Carrots, Celery, Bell Peppers, Red Onion, Olives and Button Mushrooms.  </a:t>
            </a:r>
            <a:endParaRPr lang="en-US" sz="900" dirty="0">
              <a:latin typeface="+mn-lt"/>
            </a:endParaRPr>
          </a:p>
          <a:p>
            <a:pPr defTabSz="1018995"/>
            <a:endParaRPr lang="en-US" sz="900" dirty="0" smtClean="0">
              <a:solidFill>
                <a:srgbClr val="AA7D2A"/>
              </a:solidFill>
              <a:latin typeface="Century Gothic" charset="0"/>
            </a:endParaRPr>
          </a:p>
          <a:p>
            <a:pPr defTabSz="1018995"/>
            <a:r>
              <a:rPr lang="en-US" sz="1800" dirty="0" smtClean="0">
                <a:solidFill>
                  <a:srgbClr val="AA7D2A"/>
                </a:solidFill>
                <a:latin typeface="Century Gothic" charset="0"/>
              </a:rPr>
              <a:t>PIZZAS </a:t>
            </a:r>
            <a:endParaRPr lang="en-US" sz="1800" dirty="0">
              <a:solidFill>
                <a:srgbClr val="AA7D2A"/>
              </a:solidFill>
              <a:latin typeface="Century Gothic" charset="0"/>
            </a:endParaRPr>
          </a:p>
          <a:p>
            <a:pPr defTabSz="1018995"/>
            <a:r>
              <a:rPr lang="en-US" sz="900" dirty="0" smtClean="0">
                <a:latin typeface="+mn-lt"/>
              </a:rPr>
              <a:t>Delivered -  12.99     Pick Up -  11.99 </a:t>
            </a:r>
          </a:p>
          <a:p>
            <a:pPr defTabSz="1018995"/>
            <a:endParaRPr lang="en-US" sz="900" b="1" dirty="0" smtClean="0">
              <a:solidFill>
                <a:srgbClr val="AA7D2A"/>
              </a:solidFill>
              <a:latin typeface="Century Gothic"/>
              <a:cs typeface="Century Gothic"/>
            </a:endParaRPr>
          </a:p>
          <a:p>
            <a:pPr defTabSz="1018995"/>
            <a:r>
              <a:rPr lang="en-US" sz="9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CREATE YOUR OWN</a:t>
            </a:r>
            <a:endParaRPr lang="en-US" sz="900" dirty="0" smtClean="0">
              <a:solidFill>
                <a:srgbClr val="000066"/>
              </a:solidFill>
              <a:latin typeface="Century Gothic"/>
              <a:cs typeface="Century Gothic"/>
            </a:endParaRPr>
          </a:p>
          <a:p>
            <a:pPr defTabSz="1018995"/>
            <a:r>
              <a:rPr lang="en-US" sz="900" dirty="0" smtClean="0">
                <a:solidFill>
                  <a:srgbClr val="0F0000"/>
                </a:solidFill>
                <a:latin typeface="+mn-lt"/>
              </a:rPr>
              <a:t>Pepperoni, Sausage, Beef Chicken, Mushrooms, Onions, Black Olives and Tomatoes.</a:t>
            </a:r>
            <a:endParaRPr lang="en-US" sz="900" dirty="0">
              <a:solidFill>
                <a:srgbClr val="0F0000"/>
              </a:solidFill>
              <a:latin typeface="+mn-lt"/>
            </a:endParaRPr>
          </a:p>
          <a:p>
            <a:pPr defTabSz="1018995"/>
            <a:r>
              <a:rPr lang="en-US" sz="900" dirty="0">
                <a:solidFill>
                  <a:srgbClr val="0F0000"/>
                </a:solidFill>
                <a:latin typeface="+mn-lt"/>
              </a:rPr>
              <a:t>Sliced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Cheeses, Lettuce,</a:t>
            </a:r>
            <a:br>
              <a:rPr lang="en-US" sz="900" dirty="0" smtClean="0">
                <a:solidFill>
                  <a:srgbClr val="0F0000"/>
                </a:solidFill>
                <a:latin typeface="+mn-lt"/>
              </a:rPr>
            </a:br>
            <a:endParaRPr lang="en-US" sz="900" dirty="0" smtClean="0">
              <a:solidFill>
                <a:srgbClr val="0F0000"/>
              </a:solidFill>
              <a:latin typeface="+mn-lt"/>
            </a:endParaRPr>
          </a:p>
          <a:p>
            <a:pPr defTabSz="1018995"/>
            <a:r>
              <a:rPr lang="en-US" sz="9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VEGETARIAN </a:t>
            </a:r>
            <a:endParaRPr lang="en-US" sz="900" dirty="0">
              <a:solidFill>
                <a:srgbClr val="000066"/>
              </a:solidFill>
              <a:latin typeface="Century Gothic"/>
              <a:cs typeface="Century Gothic"/>
            </a:endParaRPr>
          </a:p>
          <a:p>
            <a:pPr defTabSz="1018995"/>
            <a:r>
              <a:rPr lang="en-US" sz="900" dirty="0" smtClean="0">
                <a:solidFill>
                  <a:srgbClr val="0F0000"/>
                </a:solidFill>
                <a:latin typeface="+mn-lt"/>
              </a:rPr>
              <a:t>Tomatoes, Onions, Grilled Seasonal </a:t>
            </a:r>
          </a:p>
          <a:p>
            <a:pPr defTabSz="1018995"/>
            <a:r>
              <a:rPr lang="en-US" sz="900" dirty="0" smtClean="0">
                <a:solidFill>
                  <a:srgbClr val="0F0000"/>
                </a:solidFill>
                <a:latin typeface="+mn-lt"/>
              </a:rPr>
              <a:t>Squash, Black Olives and </a:t>
            </a:r>
          </a:p>
          <a:p>
            <a:pPr defTabSz="1018995"/>
            <a:r>
              <a:rPr lang="en-US" sz="900" dirty="0" smtClean="0">
                <a:solidFill>
                  <a:srgbClr val="0F0000"/>
                </a:solidFill>
                <a:latin typeface="+mn-lt"/>
              </a:rPr>
              <a:t>Green Peppers</a:t>
            </a:r>
          </a:p>
          <a:p>
            <a:pPr defTabSz="1018995"/>
            <a:endParaRPr lang="en-US" sz="900" dirty="0" smtClean="0">
              <a:solidFill>
                <a:srgbClr val="0F0000"/>
              </a:solidFill>
              <a:latin typeface="+mn-lt"/>
            </a:endParaRPr>
          </a:p>
          <a:p>
            <a:pPr defTabSz="1018995"/>
            <a:r>
              <a:rPr lang="en-US" sz="9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MEAT LOVERS</a:t>
            </a:r>
            <a:endParaRPr lang="en-US" sz="900" dirty="0">
              <a:solidFill>
                <a:srgbClr val="0F0000"/>
              </a:solidFill>
              <a:latin typeface="+mn-lt"/>
            </a:endParaRPr>
          </a:p>
          <a:p>
            <a:pPr defTabSz="1018995"/>
            <a:r>
              <a:rPr lang="en-US" sz="900" dirty="0" smtClean="0">
                <a:solidFill>
                  <a:srgbClr val="0F0000"/>
                </a:solidFill>
                <a:latin typeface="+mn-lt"/>
              </a:rPr>
              <a:t>Sweet Italian Sausage, Pepperoni and Ground Beef</a:t>
            </a:r>
          </a:p>
          <a:p>
            <a:pPr defTabSz="1018995"/>
            <a:endParaRPr lang="en-US" sz="900" b="1" dirty="0" smtClean="0">
              <a:solidFill>
                <a:srgbClr val="996600"/>
              </a:solidFill>
              <a:latin typeface="+mn-lt"/>
            </a:endParaRPr>
          </a:p>
          <a:p>
            <a:pPr defTabSz="1018995"/>
            <a:r>
              <a:rPr lang="en-US" sz="900" b="1" dirty="0" smtClean="0">
                <a:solidFill>
                  <a:srgbClr val="AA7D2A"/>
                </a:solidFill>
                <a:latin typeface="Century Gothic"/>
              </a:rPr>
              <a:t>SOUTHWESTERN</a:t>
            </a:r>
          </a:p>
          <a:p>
            <a:pPr defTabSz="1018995"/>
            <a:r>
              <a:rPr lang="en-US" sz="900" dirty="0" smtClean="0">
                <a:solidFill>
                  <a:srgbClr val="0F0000"/>
                </a:solidFill>
              </a:rPr>
              <a:t>Grilled Chicken, BBQ Sauce, Cheddar Cheese, Cilantro and Red Onions</a:t>
            </a:r>
            <a:endParaRPr lang="en-US" sz="900" b="1" dirty="0" smtClean="0">
              <a:solidFill>
                <a:srgbClr val="996600"/>
              </a:solidFill>
              <a:latin typeface="+mn-lt"/>
            </a:endParaRPr>
          </a:p>
          <a:p>
            <a:pPr defTabSz="1018995"/>
            <a:r>
              <a:rPr lang="en-US" sz="900" b="1" dirty="0" smtClean="0">
                <a:solidFill>
                  <a:srgbClr val="996600"/>
                </a:solidFill>
                <a:latin typeface="+mn-lt"/>
              </a:rPr>
              <a:t>. . . . . . . . . . . </a:t>
            </a:r>
            <a:r>
              <a:rPr lang="en-US" sz="900" b="1" dirty="0">
                <a:solidFill>
                  <a:srgbClr val="996600"/>
                </a:solidFill>
              </a:rPr>
              <a:t>. . . . . . . . . . </a:t>
            </a:r>
            <a:r>
              <a:rPr lang="en-US" sz="900" b="1" dirty="0" smtClean="0">
                <a:solidFill>
                  <a:srgbClr val="996600"/>
                </a:solidFill>
              </a:rPr>
              <a:t>.</a:t>
            </a:r>
            <a:r>
              <a:rPr lang="en-US" sz="900" b="1" dirty="0">
                <a:solidFill>
                  <a:srgbClr val="996600"/>
                </a:solidFill>
              </a:rPr>
              <a:t> . . . . . . . . . . </a:t>
            </a:r>
            <a:r>
              <a:rPr lang="en-US" sz="900" b="1" dirty="0" smtClean="0">
                <a:solidFill>
                  <a:srgbClr val="996600"/>
                </a:solidFill>
              </a:rPr>
              <a:t>.</a:t>
            </a:r>
            <a:r>
              <a:rPr lang="en-US" sz="900" b="1" dirty="0">
                <a:solidFill>
                  <a:srgbClr val="996600"/>
                </a:solidFill>
              </a:rPr>
              <a:t> . . . . . . . . . . .</a:t>
            </a:r>
          </a:p>
          <a:p>
            <a:pPr defTabSz="1018995"/>
            <a:endParaRPr lang="en-US" sz="900" b="1" u="sng" dirty="0" smtClean="0">
              <a:solidFill>
                <a:srgbClr val="CC0000"/>
              </a:solidFill>
              <a:latin typeface="+mn-lt"/>
            </a:endParaRPr>
          </a:p>
          <a:p>
            <a:pPr defTabSz="1018995"/>
            <a:r>
              <a:rPr lang="en-US" sz="1400" dirty="0" smtClean="0">
                <a:solidFill>
                  <a:srgbClr val="AA7D2A"/>
                </a:solidFill>
                <a:latin typeface="Century Gothic" charset="0"/>
              </a:rPr>
              <a:t>SPECIAL MENU IDEAS</a:t>
            </a:r>
            <a:br>
              <a:rPr lang="en-US" sz="1400" dirty="0" smtClean="0">
                <a:solidFill>
                  <a:srgbClr val="AA7D2A"/>
                </a:solidFill>
                <a:latin typeface="Century Gothic" charset="0"/>
              </a:rPr>
            </a:br>
            <a:r>
              <a:rPr lang="en-US" sz="900" b="1" dirty="0" smtClean="0">
                <a:solidFill>
                  <a:srgbClr val="0F0000"/>
                </a:solidFill>
                <a:latin typeface="+mn-lt"/>
              </a:rPr>
              <a:t>Served luncheons or dinners require one </a:t>
            </a:r>
            <a:r>
              <a:rPr lang="en-US" sz="900" b="1" dirty="0">
                <a:solidFill>
                  <a:srgbClr val="0F0000"/>
                </a:solidFill>
                <a:latin typeface="+mn-lt"/>
              </a:rPr>
              <a:t>wait staff person for every 20 </a:t>
            </a:r>
            <a:r>
              <a:rPr lang="en-US" sz="900" b="1" dirty="0" smtClean="0">
                <a:solidFill>
                  <a:srgbClr val="0F0000"/>
                </a:solidFill>
                <a:latin typeface="+mn-lt"/>
              </a:rPr>
              <a:t>guests. We </a:t>
            </a:r>
            <a:r>
              <a:rPr lang="en-US" sz="900" b="1" dirty="0">
                <a:solidFill>
                  <a:srgbClr val="0F0000"/>
                </a:solidFill>
                <a:latin typeface="+mn-lt"/>
              </a:rPr>
              <a:t>will be pleased to assist in planning </a:t>
            </a:r>
            <a:r>
              <a:rPr lang="en-US" sz="900" b="1" dirty="0" smtClean="0">
                <a:solidFill>
                  <a:srgbClr val="0F0000"/>
                </a:solidFill>
                <a:latin typeface="+mn-lt"/>
              </a:rPr>
              <a:t>a </a:t>
            </a:r>
            <a:r>
              <a:rPr lang="en-US" sz="900" b="1" dirty="0">
                <a:solidFill>
                  <a:srgbClr val="0F0000"/>
                </a:solidFill>
                <a:latin typeface="+mn-lt"/>
              </a:rPr>
              <a:t>special meal or function.</a:t>
            </a:r>
          </a:p>
          <a:p>
            <a:pPr defTabSz="1018995"/>
            <a:endParaRPr lang="en-US" sz="900" b="1" i="1" dirty="0">
              <a:solidFill>
                <a:srgbClr val="0F0000"/>
              </a:solidFill>
              <a:latin typeface="+mn-lt"/>
            </a:endParaRPr>
          </a:p>
        </p:txBody>
      </p:sp>
      <p:pic>
        <p:nvPicPr>
          <p:cNvPr id="5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/>
          <a:stretch/>
        </p:blipFill>
        <p:spPr bwMode="auto">
          <a:xfrm>
            <a:off x="3403045" y="5334000"/>
            <a:ext cx="1118710" cy="9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352800" y="0"/>
            <a:ext cx="3352800" cy="777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0" name="Picture 49" descr="caesarsalad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6081" r="6082"/>
          <a:stretch/>
        </p:blipFill>
        <p:spPr>
          <a:xfrm>
            <a:off x="6705600" y="0"/>
            <a:ext cx="3352800" cy="3530600"/>
          </a:xfrm>
          <a:prstGeom prst="rect">
            <a:avLst/>
          </a:prstGeom>
        </p:spPr>
      </p:pic>
      <p:sp>
        <p:nvSpPr>
          <p:cNvPr id="1027" name="Text Box 13"/>
          <p:cNvSpPr txBox="1">
            <a:spLocks noChangeArrowheads="1"/>
          </p:cNvSpPr>
          <p:nvPr/>
        </p:nvSpPr>
        <p:spPr bwMode="auto">
          <a:xfrm>
            <a:off x="3542969" y="4284303"/>
            <a:ext cx="3048000" cy="33528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40328" tIns="40328" rIns="40328" bIns="40328"/>
          <a:lstStyle/>
          <a:p>
            <a:pPr algn="ctr" defTabSz="1018995"/>
            <a:endParaRPr lang="en-US" sz="800" b="1" dirty="0">
              <a:solidFill>
                <a:srgbClr val="0F0000"/>
              </a:solidFill>
              <a:latin typeface="Century Gothic" pitchFamily="34" charset="0"/>
            </a:endParaRPr>
          </a:p>
          <a:p>
            <a:pPr algn="ctr" defTabSz="1018995"/>
            <a:endParaRPr lang="en-US" sz="8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defTabSz="1018995"/>
            <a:r>
              <a:rPr lang="en-US" sz="1050" b="1" dirty="0" smtClean="0">
                <a:solidFill>
                  <a:srgbClr val="000000"/>
                </a:solidFill>
                <a:latin typeface="Century Gothic" pitchFamily="34" charset="0"/>
              </a:rPr>
              <a:t>www.southernfoodservice.com</a:t>
            </a:r>
            <a:endParaRPr lang="en-US" sz="1050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defTabSz="1018995"/>
            <a:endParaRPr lang="en-US" sz="1050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defTabSz="1018995"/>
            <a:r>
              <a:rPr lang="en-US" sz="1050" b="1" u="sng" dirty="0" smtClean="0">
                <a:solidFill>
                  <a:srgbClr val="000000"/>
                </a:solidFill>
                <a:latin typeface="Century Gothic" pitchFamily="34" charset="0"/>
                <a:hlinkClick r:id="rId5"/>
              </a:rPr>
              <a:t>ICAFE WEBSITE</a:t>
            </a:r>
          </a:p>
          <a:p>
            <a:pPr algn="ctr" defTabSz="1018995"/>
            <a:r>
              <a:rPr lang="en-US" sz="1050" dirty="0" smtClean="0">
                <a:solidFill>
                  <a:srgbClr val="000000"/>
                </a:solidFill>
                <a:latin typeface="Century Gothic" pitchFamily="34" charset="0"/>
                <a:hlinkClick r:id="rId5"/>
              </a:rPr>
              <a:t>www.yokohama.southernfoodservice.com</a:t>
            </a:r>
            <a:endParaRPr lang="en-US" sz="105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 defTabSz="1018995"/>
            <a:endParaRPr lang="en-US" sz="600" dirty="0">
              <a:latin typeface="Century Gothic" pitchFamily="34" charset="0"/>
            </a:endParaRPr>
          </a:p>
          <a:p>
            <a:pPr algn="ctr" defTabSz="1018995"/>
            <a:endParaRPr lang="en-US" sz="800" dirty="0"/>
          </a:p>
        </p:txBody>
      </p:sp>
      <p:pic>
        <p:nvPicPr>
          <p:cNvPr id="42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4648201"/>
            <a:ext cx="1304584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6705601" y="3581400"/>
            <a:ext cx="3352800" cy="864305"/>
          </a:xfrm>
          <a:prstGeom prst="rect">
            <a:avLst/>
          </a:prstGeom>
          <a:solidFill>
            <a:srgbClr val="AA7D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6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4650141"/>
            <a:ext cx="990599" cy="106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cobbsalad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4" b="9972"/>
          <a:stretch/>
        </p:blipFill>
        <p:spPr>
          <a:xfrm>
            <a:off x="9000784" y="4648200"/>
            <a:ext cx="1057616" cy="1066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874873"/>
            <a:ext cx="2542042" cy="1342966"/>
          </a:xfrm>
          <a:prstGeom prst="rect">
            <a:avLst/>
          </a:prstGeom>
        </p:spPr>
      </p:pic>
      <p:pic>
        <p:nvPicPr>
          <p:cNvPr id="17" name="Picture 16" descr="PowerChixBow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0974" y="2025370"/>
            <a:ext cx="919757" cy="930015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/>
          <a:stretch/>
        </p:blipFill>
        <p:spPr bwMode="auto">
          <a:xfrm>
            <a:off x="2209800" y="4836041"/>
            <a:ext cx="1011135" cy="83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6200" y="3581400"/>
            <a:ext cx="1304584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" descr="Image result for yokohama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6" b="27396"/>
          <a:stretch>
            <a:fillRect/>
          </a:stretch>
        </p:blipFill>
        <p:spPr bwMode="auto">
          <a:xfrm>
            <a:off x="7744249" y="3886200"/>
            <a:ext cx="1208486" cy="27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/>
          <a:stretch/>
        </p:blipFill>
        <p:spPr>
          <a:xfrm>
            <a:off x="7315200" y="0"/>
            <a:ext cx="2743200" cy="1752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352800" y="0"/>
            <a:ext cx="3352800" cy="777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451860" y="6849533"/>
            <a:ext cx="6248400" cy="685800"/>
          </a:xfrm>
          <a:prstGeom prst="rect">
            <a:avLst/>
          </a:prstGeom>
          <a:solidFill>
            <a:srgbClr val="AA7D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/>
          <a:stretch/>
        </p:blipFill>
        <p:spPr bwMode="auto">
          <a:xfrm>
            <a:off x="3352800" y="4191000"/>
            <a:ext cx="12192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04800" y="9144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/>
              <a:t>Southern </a:t>
            </a:r>
            <a:r>
              <a:rPr lang="en-US" sz="900" dirty="0"/>
              <a:t>Foodservice Management is pleased to present our catering menu. We offer a delicious array of food and beverage selections designed to meet the needs of </a:t>
            </a:r>
            <a:r>
              <a:rPr lang="en-US" sz="900" dirty="0" smtClean="0"/>
              <a:t>faculty and </a:t>
            </a:r>
            <a:r>
              <a:rPr lang="en-US" sz="900" dirty="0"/>
              <a:t>guests. We can provide you and your </a:t>
            </a:r>
            <a:r>
              <a:rPr lang="en-US" sz="900" dirty="0" smtClean="0"/>
              <a:t>organization </a:t>
            </a:r>
            <a:r>
              <a:rPr lang="en-US" sz="900" dirty="0"/>
              <a:t>food and service for events as simple as coffee breaks and as elegant as served receptions, luncheons and dinners. This </a:t>
            </a:r>
            <a:r>
              <a:rPr lang="en-US" sz="900" dirty="0" smtClean="0"/>
              <a:t>brochure </a:t>
            </a:r>
            <a:r>
              <a:rPr lang="en-US" sz="900" dirty="0"/>
              <a:t>is designed to be used as a guide for planning of events. Although our menu describes a variety of items, you are not limited to selections that are listed. Our </a:t>
            </a:r>
            <a:r>
              <a:rPr lang="en-US" sz="900" dirty="0" smtClean="0"/>
              <a:t>Chef Manager will </a:t>
            </a:r>
            <a:r>
              <a:rPr lang="en-US" sz="900" dirty="0"/>
              <a:t>work with you and your organization to tailor and personalize any event to meet your needs. Remember that we provide a variety of catered services such as birthdays, retirements, receptions, anniversaries and holiday receptions.</a:t>
            </a:r>
          </a:p>
          <a:p>
            <a:pPr eaLnBrk="1" hangingPunct="1"/>
            <a:endParaRPr lang="en-US" sz="1200" dirty="0"/>
          </a:p>
          <a:p>
            <a:pPr eaLnBrk="1" hangingPunct="1"/>
            <a:endParaRPr lang="en-US" sz="1200" b="1" dirty="0" smtClean="0"/>
          </a:p>
          <a:p>
            <a:pPr eaLnBrk="1" hangingPunct="1"/>
            <a:endParaRPr lang="en-US" sz="1200" b="1" dirty="0"/>
          </a:p>
          <a:p>
            <a:pPr eaLnBrk="1" hangingPunct="1"/>
            <a:endParaRPr lang="en-US" sz="1200" b="1" dirty="0" smtClean="0"/>
          </a:p>
          <a:p>
            <a:pPr eaLnBrk="1" hangingPunct="1"/>
            <a:endParaRPr lang="en-US" sz="1200" b="1" dirty="0"/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3581400" y="6968067"/>
            <a:ext cx="6248400" cy="728133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40328" tIns="0" rIns="40328" bIns="0"/>
          <a:lstStyle/>
          <a:p>
            <a:pPr defTabSz="1018995"/>
            <a:r>
              <a:rPr lang="en-US" sz="900" b="1" i="1" dirty="0" smtClean="0">
                <a:solidFill>
                  <a:schemeClr val="bg1"/>
                </a:solidFill>
                <a:latin typeface="Century Gothic" pitchFamily="34" charset="0"/>
              </a:rPr>
              <a:t>PLEASE CONTACT CHEF MANAGER FOR MANY MORE TYPES OF BOXED OR PLATED LUNCHES</a:t>
            </a:r>
          </a:p>
          <a:p>
            <a:pPr defTabSz="1018995"/>
            <a:r>
              <a:rPr lang="en-US" sz="900" b="1" i="1" dirty="0" smtClean="0">
                <a:solidFill>
                  <a:schemeClr val="bg1"/>
                </a:solidFill>
                <a:latin typeface="Century Gothic" pitchFamily="34" charset="0"/>
              </a:rPr>
              <a:t>PHONE:  </a:t>
            </a:r>
            <a:r>
              <a:rPr lang="en-US" sz="900" b="1" i="1" dirty="0" smtClean="0">
                <a:solidFill>
                  <a:schemeClr val="bg1"/>
                </a:solidFill>
                <a:latin typeface="Century Gothic" pitchFamily="34" charset="0"/>
              </a:rPr>
              <a:t>(662) 854-4660</a:t>
            </a:r>
            <a:endParaRPr lang="en-US" sz="900" b="1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defTabSz="1018995"/>
            <a:r>
              <a:rPr lang="en-US" sz="900" i="1" dirty="0" smtClean="0">
                <a:solidFill>
                  <a:schemeClr val="bg1"/>
                </a:solidFill>
                <a:latin typeface="Century Gothic" pitchFamily="34" charset="0"/>
              </a:rPr>
              <a:t>EMAIL:  </a:t>
            </a:r>
            <a:r>
              <a:rPr lang="en-US" sz="900" i="1" dirty="0" smtClean="0">
                <a:solidFill>
                  <a:schemeClr val="bg1"/>
                </a:solidFill>
                <a:latin typeface="Century Gothic" pitchFamily="34" charset="0"/>
              </a:rPr>
              <a:t>jacalyn.jefferson</a:t>
            </a:r>
            <a:r>
              <a:rPr lang="en-US" sz="900" i="1" dirty="0" smtClean="0">
                <a:solidFill>
                  <a:schemeClr val="bg1"/>
                </a:solidFill>
                <a:latin typeface="Century Gothic" pitchFamily="34" charset="0"/>
              </a:rPr>
              <a:t>@Southernfoodservice.com</a:t>
            </a:r>
            <a:endParaRPr lang="en-US" sz="900" i="1" dirty="0">
              <a:solidFill>
                <a:schemeClr val="bg1"/>
              </a:solidFill>
              <a:latin typeface="Century Gothic" pitchFamily="34" charset="0"/>
            </a:endParaRPr>
          </a:p>
          <a:p>
            <a:pPr defTabSz="1018995"/>
            <a:endParaRPr lang="en-US" sz="9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defTabSz="1018995"/>
            <a:endParaRPr lang="en-US" sz="7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3581400" y="457200"/>
            <a:ext cx="1752600" cy="2971800"/>
          </a:xfrm>
          <a:prstGeom prst="rect">
            <a:avLst/>
          </a:prstGeom>
          <a:noFill/>
          <a:ln w="3175" algn="in">
            <a:noFill/>
            <a:miter lim="800000"/>
            <a:headEnd/>
            <a:tailEnd/>
          </a:ln>
        </p:spPr>
        <p:txBody>
          <a:bodyPr lIns="40328" tIns="40328" rIns="40328" bIns="40328"/>
          <a:lstStyle/>
          <a:p>
            <a:pPr defTabSz="898522">
              <a:lnSpc>
                <a:spcPct val="90000"/>
              </a:lnSpc>
              <a:tabLst>
                <a:tab pos="1566139" algn="l"/>
              </a:tabLst>
            </a:pPr>
            <a:r>
              <a:rPr lang="en-US" sz="1800" dirty="0" smtClean="0">
                <a:solidFill>
                  <a:srgbClr val="AA7D2A"/>
                </a:solidFill>
                <a:latin typeface="Century Gothic"/>
                <a:cs typeface="Century Gothic"/>
              </a:rPr>
              <a:t>BREAKFAST </a:t>
            </a:r>
            <a:br>
              <a:rPr lang="en-US" sz="1800" dirty="0" smtClean="0">
                <a:solidFill>
                  <a:srgbClr val="AA7D2A"/>
                </a:solidFill>
                <a:latin typeface="Century Gothic"/>
                <a:cs typeface="Century Gothic"/>
              </a:rPr>
            </a:br>
            <a:r>
              <a:rPr lang="en-US" sz="1800" dirty="0" smtClean="0">
                <a:solidFill>
                  <a:srgbClr val="AA7D2A"/>
                </a:solidFill>
                <a:latin typeface="Century Gothic"/>
                <a:cs typeface="Century Gothic"/>
              </a:rPr>
              <a:t>Breaks</a:t>
            </a:r>
          </a:p>
          <a:p>
            <a:pPr defTabSz="898522">
              <a:tabLst>
                <a:tab pos="1566139" algn="l"/>
              </a:tabLst>
            </a:pPr>
            <a:endParaRPr lang="en-US" sz="1000" b="1" dirty="0">
              <a:solidFill>
                <a:srgbClr val="AA7D2A"/>
              </a:solidFill>
              <a:latin typeface="+mn-lt"/>
            </a:endParaRPr>
          </a:p>
          <a:p>
            <a:pPr defTabSz="898522">
              <a:tabLst>
                <a:tab pos="1566139" algn="l"/>
              </a:tabLst>
            </a:pPr>
            <a:r>
              <a:rPr lang="en-US" sz="10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CONTINENTAL    </a:t>
            </a:r>
            <a:endParaRPr lang="en-US" sz="1000" b="1" dirty="0" smtClean="0">
              <a:solidFill>
                <a:srgbClr val="AA7D2A"/>
              </a:solidFill>
              <a:latin typeface="Century Gothic"/>
              <a:cs typeface="Century Gothic"/>
            </a:endParaRPr>
          </a:p>
          <a:p>
            <a:pPr defTabSz="898522">
              <a:tabLst>
                <a:tab pos="1566139" algn="l"/>
              </a:tabLst>
            </a:pPr>
            <a:r>
              <a:rPr lang="en-US" sz="900" dirty="0" smtClean="0">
                <a:latin typeface="+mn-lt"/>
              </a:rPr>
              <a:t>8.99 per person</a:t>
            </a:r>
            <a:endParaRPr lang="en-US" sz="900" dirty="0">
              <a:latin typeface="+mn-lt"/>
            </a:endParaRPr>
          </a:p>
          <a:p>
            <a:pPr defTabSz="898522"/>
            <a:r>
              <a:rPr lang="en-US" sz="900" dirty="0">
                <a:solidFill>
                  <a:srgbClr val="0F0000"/>
                </a:solidFill>
                <a:latin typeface="+mn-lt"/>
              </a:rPr>
              <a:t>Sliced Fresh Seasonal Fruits</a:t>
            </a:r>
          </a:p>
          <a:p>
            <a:pPr defTabSz="898522"/>
            <a:r>
              <a:rPr lang="en-US" sz="900" dirty="0">
                <a:solidFill>
                  <a:srgbClr val="0F0000"/>
                </a:solidFill>
                <a:latin typeface="+mn-lt"/>
              </a:rPr>
              <a:t>Assortment of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Bagels, Cream Cheese, Danish, Muffins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, Croissants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with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Butter and Preserves</a:t>
            </a:r>
          </a:p>
          <a:p>
            <a:pPr defTabSz="898522"/>
            <a:r>
              <a:rPr lang="en-US" sz="900" dirty="0">
                <a:solidFill>
                  <a:srgbClr val="0F0000"/>
                </a:solidFill>
                <a:latin typeface="+mn-lt"/>
              </a:rPr>
              <a:t>Freshly Brewed Coffee and Juices </a:t>
            </a:r>
          </a:p>
          <a:p>
            <a:pPr defTabSz="898522">
              <a:tabLst>
                <a:tab pos="1566139" algn="l"/>
              </a:tabLst>
            </a:pPr>
            <a:endParaRPr lang="en-US" sz="900" dirty="0">
              <a:solidFill>
                <a:srgbClr val="0F0000"/>
              </a:solidFill>
              <a:latin typeface="+mn-lt"/>
            </a:endParaRPr>
          </a:p>
          <a:p>
            <a:pPr defTabSz="898522">
              <a:tabLst>
                <a:tab pos="1566139" algn="l"/>
              </a:tabLst>
            </a:pPr>
            <a:r>
              <a:rPr lang="en-US" sz="10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TACO EXPRESS</a:t>
            </a:r>
          </a:p>
          <a:p>
            <a:pPr defTabSz="898522">
              <a:tabLst>
                <a:tab pos="1566139" algn="l"/>
              </a:tabLst>
            </a:pP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10.99 per person</a:t>
            </a:r>
            <a:r>
              <a:rPr lang="en-US" sz="900" dirty="0">
                <a:solidFill>
                  <a:srgbClr val="996600"/>
                </a:solidFill>
                <a:latin typeface="+mn-lt"/>
              </a:rPr>
              <a:t/>
            </a:r>
            <a:br>
              <a:rPr lang="en-US" sz="900" dirty="0">
                <a:solidFill>
                  <a:srgbClr val="996600"/>
                </a:solidFill>
                <a:latin typeface="+mn-lt"/>
              </a:rPr>
            </a:b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Freshly Rolled Breakfast Tacos</a:t>
            </a:r>
          </a:p>
          <a:p>
            <a:pPr defTabSz="898522">
              <a:tabLst>
                <a:tab pos="1566139" algn="l"/>
              </a:tabLst>
            </a:pP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Scratch Made Salsa Bar</a:t>
            </a:r>
            <a:br>
              <a:rPr lang="en-US" sz="900" dirty="0" smtClean="0">
                <a:solidFill>
                  <a:srgbClr val="0F0000"/>
                </a:solidFill>
                <a:latin typeface="+mn-lt"/>
              </a:rPr>
            </a:b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Country Breakfast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Potatoes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/>
            </a:r>
            <a:br>
              <a:rPr lang="en-US" sz="900" dirty="0" smtClean="0">
                <a:solidFill>
                  <a:srgbClr val="0F0000"/>
                </a:solidFill>
                <a:latin typeface="+mn-lt"/>
              </a:rPr>
            </a:b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Freshly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Brewed Coffee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and Juices</a:t>
            </a:r>
            <a:endParaRPr lang="en-US" sz="9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81000" y="4419600"/>
            <a:ext cx="2743200" cy="2743200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40328" tIns="40328" rIns="40328" bIns="40328"/>
          <a:lstStyle/>
          <a:p>
            <a:pPr defTabSz="1018995">
              <a:spcAft>
                <a:spcPts val="672"/>
              </a:spcAft>
            </a:pPr>
            <a:r>
              <a:rPr lang="en-US" sz="12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PLANNING AND </a:t>
            </a:r>
            <a:br>
              <a:rPr lang="en-US" sz="1200" b="1" dirty="0" smtClean="0">
                <a:solidFill>
                  <a:srgbClr val="AA7D2A"/>
                </a:solidFill>
                <a:latin typeface="Century Gothic"/>
                <a:cs typeface="Century Gothic"/>
              </a:rPr>
            </a:br>
            <a:r>
              <a:rPr lang="en-US" sz="12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ORDERING INFORMATION</a:t>
            </a:r>
          </a:p>
          <a:p>
            <a:pPr defTabSz="1018995">
              <a:spcAft>
                <a:spcPts val="672"/>
              </a:spcAft>
            </a:pPr>
            <a:r>
              <a:rPr lang="en-US" sz="900" b="1" dirty="0" smtClean="0">
                <a:solidFill>
                  <a:srgbClr val="0F0000"/>
                </a:solidFill>
                <a:latin typeface="+mn-lt"/>
              </a:rPr>
              <a:t>ORDERING PROCEDURES:  </a:t>
            </a:r>
            <a:br>
              <a:rPr lang="en-US" sz="900" b="1" dirty="0" smtClean="0">
                <a:solidFill>
                  <a:srgbClr val="0F0000"/>
                </a:solidFill>
                <a:latin typeface="+mn-lt"/>
              </a:rPr>
            </a:b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We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request that catering requests be made a minimum of 48 hours in advance.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Catering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orders placed 48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hours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in advance will allow us to plan for and provide the best quality of service.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As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always, we will work with you to find solutions to your last minute needs. </a:t>
            </a:r>
          </a:p>
          <a:p>
            <a:pPr defTabSz="1018995">
              <a:spcAft>
                <a:spcPts val="672"/>
              </a:spcAft>
            </a:pPr>
            <a:r>
              <a:rPr lang="en-US" sz="900" b="1" dirty="0" smtClean="0">
                <a:solidFill>
                  <a:srgbClr val="0F0000"/>
                </a:solidFill>
                <a:latin typeface="+mn-lt"/>
              </a:rPr>
              <a:t>GUARANTEE POLICY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: </a:t>
            </a:r>
            <a:br>
              <a:rPr lang="en-US" sz="900" dirty="0" smtClean="0">
                <a:solidFill>
                  <a:srgbClr val="0F0000"/>
                </a:solidFill>
                <a:latin typeface="+mn-lt"/>
              </a:rPr>
            </a:b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To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professionally prepare for each event, we request that you guarantee the number of guests attending your event at least 24 hours in advance. </a:t>
            </a:r>
            <a:endParaRPr lang="en-US" sz="900" dirty="0" smtClean="0">
              <a:solidFill>
                <a:srgbClr val="0F0000"/>
              </a:solidFill>
              <a:latin typeface="+mn-lt"/>
            </a:endParaRPr>
          </a:p>
          <a:p>
            <a:pPr defTabSz="1018995">
              <a:spcAft>
                <a:spcPts val="672"/>
              </a:spcAft>
            </a:pP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Our Chef Manager will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follow-up with you upon receipt of your catering request to  verify receipt of the request, review menu and dates of service and review for any missing information.</a:t>
            </a:r>
            <a:endParaRPr lang="en-US" sz="900" dirty="0">
              <a:latin typeface="+mn-lt"/>
            </a:endParaRPr>
          </a:p>
          <a:p>
            <a:pPr algn="just" defTabSz="1018995">
              <a:lnSpc>
                <a:spcPct val="90000"/>
              </a:lnSpc>
              <a:spcAft>
                <a:spcPts val="672"/>
              </a:spcAft>
            </a:pPr>
            <a:r>
              <a:rPr lang="en-US" sz="800" b="1" i="1" dirty="0" smtClean="0">
                <a:solidFill>
                  <a:srgbClr val="0F0000"/>
                </a:solidFill>
                <a:latin typeface="Century Gothic" pitchFamily="34" charset="0"/>
              </a:rPr>
              <a:t>  </a:t>
            </a:r>
            <a:endParaRPr lang="en-US" sz="800" b="1" i="1" dirty="0">
              <a:solidFill>
                <a:srgbClr val="0F0000"/>
              </a:solidFill>
              <a:latin typeface="Century Gothic" pitchFamily="34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304800" y="381000"/>
            <a:ext cx="198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AA7D2A"/>
                </a:solidFill>
                <a:latin typeface="Century Gothic" charset="0"/>
              </a:rPr>
              <a:t>WELCOME</a:t>
            </a:r>
            <a:r>
              <a:rPr lang="en-US" sz="2800" dirty="0" smtClean="0">
                <a:solidFill>
                  <a:srgbClr val="AA7D2A"/>
                </a:solidFill>
                <a:latin typeface="Century Gothic" charset="0"/>
              </a:rPr>
              <a:t> </a:t>
            </a:r>
            <a:br>
              <a:rPr lang="en-US" sz="2800" dirty="0" smtClean="0">
                <a:solidFill>
                  <a:srgbClr val="AA7D2A"/>
                </a:solidFill>
                <a:latin typeface="Century Gothic" charset="0"/>
              </a:rPr>
            </a:br>
            <a:endParaRPr lang="en-US" sz="2000" dirty="0">
              <a:solidFill>
                <a:srgbClr val="AA7D2A"/>
              </a:solidFill>
              <a:latin typeface="Century Gothic" charset="0"/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6858000" y="470480"/>
            <a:ext cx="2514600" cy="135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AA7D2A"/>
                </a:solidFill>
                <a:latin typeface="Century Gothic" charset="0"/>
              </a:rPr>
              <a:t>GOURMET BOX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AA7D2A"/>
                </a:solidFill>
                <a:latin typeface="Century Gothic" charset="0"/>
              </a:rPr>
              <a:t>Lunches</a:t>
            </a:r>
            <a:br>
              <a:rPr lang="en-US" sz="1800" dirty="0" smtClean="0">
                <a:solidFill>
                  <a:srgbClr val="AA7D2A"/>
                </a:solidFill>
                <a:latin typeface="Century Gothic" charset="0"/>
              </a:rPr>
            </a:br>
            <a:endParaRPr lang="en-US" sz="1800" dirty="0" smtClean="0">
              <a:solidFill>
                <a:srgbClr val="AA7D2A"/>
              </a:solidFill>
              <a:latin typeface="Century 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AA7D2A"/>
                </a:solidFill>
                <a:latin typeface="Century Gothic" charset="0"/>
              </a:rPr>
              <a:t> </a:t>
            </a:r>
            <a:br>
              <a:rPr lang="en-US" sz="2800" dirty="0" smtClean="0">
                <a:solidFill>
                  <a:srgbClr val="AA7D2A"/>
                </a:solidFill>
                <a:latin typeface="Century Gothic" charset="0"/>
              </a:rPr>
            </a:br>
            <a:endParaRPr lang="en-US" sz="2000" dirty="0">
              <a:solidFill>
                <a:srgbClr val="AA7D2A"/>
              </a:solidFill>
              <a:latin typeface="Century Gothic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724400" y="4038600"/>
            <a:ext cx="1981200" cy="2667000"/>
          </a:xfrm>
          <a:prstGeom prst="rect">
            <a:avLst/>
          </a:prstGeom>
          <a:noFill/>
          <a:ln w="3175" algn="in">
            <a:noFill/>
            <a:miter lim="800000"/>
            <a:headEnd/>
            <a:tailEnd/>
          </a:ln>
        </p:spPr>
        <p:txBody>
          <a:bodyPr lIns="40328" tIns="40328" rIns="40328" bIns="40328"/>
          <a:lstStyle/>
          <a:p>
            <a:pPr indent="-602361" defTabSz="898522">
              <a:tabLst>
                <a:tab pos="1566139" algn="l"/>
              </a:tabLst>
            </a:pPr>
            <a:r>
              <a:rPr lang="en-US" sz="10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A </a:t>
            </a:r>
            <a:r>
              <a:rPr lang="en-US" sz="1000" b="1" dirty="0">
                <a:solidFill>
                  <a:srgbClr val="AA7D2A"/>
                </a:solidFill>
                <a:latin typeface="Century Gothic"/>
                <a:cs typeface="Century Gothic"/>
              </a:rPr>
              <a:t>LA </a:t>
            </a:r>
            <a:r>
              <a:rPr lang="en-US" sz="10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CARTE</a:t>
            </a:r>
          </a:p>
          <a:p>
            <a:pPr indent="-602361" defTabSz="898522">
              <a:tabLst>
                <a:tab pos="1566139" algn="l"/>
              </a:tabLst>
            </a:pPr>
            <a:r>
              <a:rPr lang="en-US" sz="9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Prices Per Person</a:t>
            </a:r>
            <a:endParaRPr lang="en-US" sz="900" b="1" dirty="0">
              <a:solidFill>
                <a:srgbClr val="AA7D2A"/>
              </a:solidFill>
              <a:latin typeface="Century Gothic"/>
              <a:cs typeface="Century Gothic"/>
            </a:endParaRPr>
          </a:p>
          <a:p>
            <a:pPr defTabSz="898522">
              <a:tabLst>
                <a:tab pos="1566139" algn="l"/>
              </a:tabLst>
            </a:pP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Assorted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Large Bagels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    1.89    </a:t>
            </a:r>
            <a:br>
              <a:rPr lang="en-US" sz="900" dirty="0" smtClean="0">
                <a:solidFill>
                  <a:srgbClr val="0F0000"/>
                </a:solidFill>
                <a:latin typeface="+mn-lt"/>
              </a:rPr>
            </a:b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Assorted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Large Danish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    1.89</a:t>
            </a:r>
            <a:endParaRPr lang="en-US" sz="900" dirty="0">
              <a:solidFill>
                <a:srgbClr val="0F0000"/>
              </a:solidFill>
              <a:latin typeface="+mn-lt"/>
            </a:endParaRPr>
          </a:p>
          <a:p>
            <a:pPr defTabSz="898522">
              <a:tabLst>
                <a:tab pos="1566139" algn="l"/>
              </a:tabLst>
            </a:pP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Fresh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Baked Muffins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 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    1.99</a:t>
            </a:r>
          </a:p>
          <a:p>
            <a:pPr defTabSz="898522">
              <a:tabLst>
                <a:tab pos="1566139" algn="l"/>
              </a:tabLst>
            </a:pP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House Baked Scones       1.89</a:t>
            </a:r>
            <a:endParaRPr lang="en-US" sz="900" dirty="0">
              <a:solidFill>
                <a:srgbClr val="0F0000"/>
              </a:solidFill>
              <a:latin typeface="+mn-lt"/>
            </a:endParaRPr>
          </a:p>
          <a:p>
            <a:pPr defTabSz="898522">
              <a:tabLst>
                <a:tab pos="1566139" algn="l"/>
              </a:tabLst>
            </a:pP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Stuffed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Biscuit Sandwich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 2.29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	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/>
            </a:r>
            <a:br>
              <a:rPr lang="en-US" sz="900" dirty="0" smtClean="0">
                <a:solidFill>
                  <a:srgbClr val="0F0000"/>
                </a:solidFill>
                <a:latin typeface="+mn-lt"/>
              </a:rPr>
            </a:b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Fresh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Fruit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Cups               2.99      </a:t>
            </a:r>
          </a:p>
          <a:p>
            <a:pPr defTabSz="898522">
              <a:tabLst>
                <a:tab pos="1566139" algn="l"/>
              </a:tabLst>
            </a:pPr>
            <a:endParaRPr lang="en-US" sz="900" b="1" dirty="0">
              <a:solidFill>
                <a:srgbClr val="CC0000"/>
              </a:solidFill>
              <a:latin typeface="+mn-lt"/>
            </a:endParaRPr>
          </a:p>
          <a:p>
            <a:pPr defTabSz="898522">
              <a:tabLst>
                <a:tab pos="1566139" algn="l"/>
              </a:tabLst>
            </a:pPr>
            <a:r>
              <a:rPr lang="en-US" sz="1000" b="1" dirty="0">
                <a:solidFill>
                  <a:srgbClr val="AA7D2A"/>
                </a:solidFill>
                <a:latin typeface="Century Gothic"/>
                <a:cs typeface="Century Gothic"/>
              </a:rPr>
              <a:t>ASSORTED </a:t>
            </a:r>
            <a:r>
              <a:rPr lang="en-US" sz="10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BEVERAGES</a:t>
            </a:r>
            <a:endParaRPr lang="en-US" sz="1000" b="1" dirty="0">
              <a:solidFill>
                <a:srgbClr val="AA7D2A"/>
              </a:solidFill>
              <a:latin typeface="Century Gothic"/>
              <a:cs typeface="Century Gothic"/>
            </a:endParaRPr>
          </a:p>
          <a:p>
            <a:pPr defTabSz="898522">
              <a:tabLst>
                <a:tab pos="1566139" algn="l"/>
              </a:tabLst>
            </a:pP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Bottled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Juices (10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oz)      2.09</a:t>
            </a:r>
            <a:endParaRPr lang="en-US" sz="900" dirty="0">
              <a:solidFill>
                <a:srgbClr val="0F0000"/>
              </a:solidFill>
              <a:latin typeface="+mn-lt"/>
            </a:endParaRPr>
          </a:p>
          <a:p>
            <a:pPr defTabSz="898522">
              <a:tabLst>
                <a:tab pos="1566139" algn="l"/>
              </a:tabLst>
            </a:pP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Spring Water Service      1.69  pp</a:t>
            </a:r>
          </a:p>
          <a:p>
            <a:pPr defTabSz="898522">
              <a:tabLst>
                <a:tab pos="1566139" algn="l"/>
              </a:tabLst>
            </a:pP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Vitamin Waters                2.00</a:t>
            </a:r>
          </a:p>
          <a:p>
            <a:pPr defTabSz="898522">
              <a:tabLst>
                <a:tab pos="1566139" algn="l"/>
              </a:tabLst>
            </a:pP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Tazo Hot Tea                   1.59</a:t>
            </a:r>
            <a:endParaRPr lang="en-US" sz="900" dirty="0">
              <a:solidFill>
                <a:srgbClr val="0F0000"/>
              </a:solidFill>
              <a:latin typeface="+mn-lt"/>
            </a:endParaRPr>
          </a:p>
          <a:p>
            <a:pPr defTabSz="898522">
              <a:tabLst>
                <a:tab pos="1203325" algn="l"/>
                <a:tab pos="1262063" algn="l"/>
              </a:tabLst>
            </a:pP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Starbucks Coffee</a:t>
            </a:r>
            <a:r>
              <a:rPr lang="en-US" sz="900" dirty="0">
                <a:solidFill>
                  <a:srgbClr val="0F0000"/>
                </a:solidFill>
              </a:rPr>
              <a:t>	</a:t>
            </a:r>
            <a:r>
              <a:rPr lang="en-US" sz="900" dirty="0" smtClean="0">
                <a:solidFill>
                  <a:srgbClr val="0F0000"/>
                </a:solidFill>
              </a:rPr>
              <a:t>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12.49</a:t>
            </a:r>
          </a:p>
          <a:p>
            <a:pPr defTabSz="898522">
              <a:tabLst>
                <a:tab pos="1203325" algn="l"/>
                <a:tab pos="1262063" algn="l"/>
              </a:tabLst>
            </a:pPr>
            <a:r>
              <a:rPr lang="en-US" sz="900" dirty="0">
                <a:solidFill>
                  <a:srgbClr val="0F0000"/>
                </a:solidFill>
              </a:rPr>
              <a:t>(airpot serves 10)</a:t>
            </a:r>
            <a:endParaRPr lang="en-US" sz="900" dirty="0">
              <a:solidFill>
                <a:srgbClr val="0F0000"/>
              </a:solidFill>
              <a:latin typeface="+mn-lt"/>
            </a:endParaRPr>
          </a:p>
          <a:p>
            <a:pPr defTabSz="898522">
              <a:tabLst>
                <a:tab pos="1566139" algn="l"/>
              </a:tabLst>
            </a:pPr>
            <a:r>
              <a:rPr lang="en-US" sz="900" dirty="0">
                <a:solidFill>
                  <a:srgbClr val="0F0000"/>
                </a:solidFill>
                <a:latin typeface="+mn-lt"/>
              </a:rPr>
              <a:t>	</a:t>
            </a:r>
            <a:endParaRPr lang="en-US" sz="900" dirty="0">
              <a:solidFill>
                <a:srgbClr val="FF0000"/>
              </a:solidFill>
              <a:latin typeface="+mn-lt"/>
            </a:endParaRPr>
          </a:p>
          <a:p>
            <a:pPr defTabSz="898522">
              <a:tabLst>
                <a:tab pos="1566139" algn="l"/>
              </a:tabLst>
            </a:pPr>
            <a:endParaRPr lang="en-US" sz="9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1"/>
          <a:stretch>
            <a:fillRect/>
          </a:stretch>
        </p:blipFill>
        <p:spPr bwMode="auto">
          <a:xfrm>
            <a:off x="5410200" y="1143000"/>
            <a:ext cx="124789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2963"/>
          <a:stretch/>
        </p:blipFill>
        <p:spPr bwMode="auto">
          <a:xfrm>
            <a:off x="5433420" y="2514600"/>
            <a:ext cx="1195980" cy="110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20"/>
          <p:cNvSpPr txBox="1">
            <a:spLocks noChangeArrowheads="1"/>
          </p:cNvSpPr>
          <p:nvPr/>
        </p:nvSpPr>
        <p:spPr bwMode="auto">
          <a:xfrm>
            <a:off x="6934200" y="1143000"/>
            <a:ext cx="2971800" cy="5562600"/>
          </a:xfrm>
          <a:prstGeom prst="rect">
            <a:avLst/>
          </a:prstGeom>
          <a:noFill/>
          <a:ln w="3175" algn="in">
            <a:noFill/>
            <a:miter lim="800000"/>
            <a:headEnd/>
            <a:tailEnd/>
          </a:ln>
        </p:spPr>
        <p:txBody>
          <a:bodyPr lIns="40328" tIns="40328" rIns="40328" bIns="40328"/>
          <a:lstStyle/>
          <a:p>
            <a:pPr defTabSz="1018995"/>
            <a:r>
              <a:rPr lang="en-US" sz="900" dirty="0">
                <a:solidFill>
                  <a:srgbClr val="0F0000"/>
                </a:solidFill>
                <a:latin typeface="+mn-lt"/>
              </a:rPr>
              <a:t>Each of our box lunches comes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/>
            </a:r>
            <a:br>
              <a:rPr lang="en-US" sz="900" dirty="0" smtClean="0">
                <a:solidFill>
                  <a:srgbClr val="0F0000"/>
                </a:solidFill>
                <a:latin typeface="+mn-lt"/>
              </a:rPr>
            </a:b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complete 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with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napkin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, utensils,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/>
            </a:r>
            <a:br>
              <a:rPr lang="en-US" sz="900" dirty="0" smtClean="0">
                <a:solidFill>
                  <a:srgbClr val="0F0000"/>
                </a:solidFill>
                <a:latin typeface="+mn-lt"/>
              </a:rPr>
            </a:b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condiments</a:t>
            </a:r>
            <a:r>
              <a:rPr lang="en-US" sz="900" dirty="0">
                <a:solidFill>
                  <a:srgbClr val="0F0000"/>
                </a:solidFill>
                <a:latin typeface="+mn-lt"/>
              </a:rPr>
              <a:t> </a:t>
            </a:r>
            <a:r>
              <a:rPr lang="en-US" sz="900" dirty="0" smtClean="0">
                <a:solidFill>
                  <a:srgbClr val="0F0000"/>
                </a:solidFill>
                <a:latin typeface="+mn-lt"/>
              </a:rPr>
              <a:t>and chips.</a:t>
            </a:r>
            <a:endParaRPr lang="en-US" sz="900" dirty="0">
              <a:solidFill>
                <a:srgbClr val="0F0000"/>
              </a:solidFill>
              <a:latin typeface="+mn-lt"/>
            </a:endParaRPr>
          </a:p>
          <a:p>
            <a:pPr defTabSz="1018995"/>
            <a:r>
              <a:rPr lang="en-US" sz="900" i="1" dirty="0">
                <a:solidFill>
                  <a:srgbClr val="0F0000"/>
                </a:solidFill>
                <a:latin typeface="+mn-lt"/>
              </a:rPr>
              <a:t>The box lunch is perfect for lunch or dinner meetings.</a:t>
            </a:r>
          </a:p>
          <a:p>
            <a:pPr defTabSz="1018995"/>
            <a:r>
              <a:rPr lang="en-US" sz="900" dirty="0">
                <a:latin typeface="+mn-lt"/>
              </a:rPr>
              <a:t>                     </a:t>
            </a:r>
          </a:p>
          <a:p>
            <a:pPr defTabSz="1018995"/>
            <a:r>
              <a:rPr lang="en-US" sz="10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TRADITIONAL BOX  </a:t>
            </a:r>
            <a:r>
              <a:rPr lang="en-US" sz="900" dirty="0" smtClean="0">
                <a:latin typeface="+mn-lt"/>
              </a:rPr>
              <a:t>10.89</a:t>
            </a:r>
            <a:endParaRPr lang="en-US" sz="900" dirty="0">
              <a:latin typeface="+mn-lt"/>
            </a:endParaRPr>
          </a:p>
          <a:p>
            <a:pPr defTabSz="1018995"/>
            <a:r>
              <a:rPr lang="en-US" sz="900" dirty="0">
                <a:latin typeface="+mn-lt"/>
              </a:rPr>
              <a:t>Contains your choice of a fully </a:t>
            </a:r>
            <a:r>
              <a:rPr lang="en-US" sz="900" dirty="0" smtClean="0">
                <a:latin typeface="+mn-lt"/>
              </a:rPr>
              <a:t>dressed Roast </a:t>
            </a:r>
            <a:r>
              <a:rPr lang="en-US" sz="900" dirty="0">
                <a:latin typeface="+mn-lt"/>
              </a:rPr>
              <a:t>Beef, </a:t>
            </a:r>
            <a:r>
              <a:rPr lang="en-US" sz="900" dirty="0" smtClean="0">
                <a:latin typeface="+mn-lt"/>
              </a:rPr>
              <a:t>Mesquite Smoked Turkey </a:t>
            </a:r>
            <a:r>
              <a:rPr lang="en-US" sz="900" dirty="0">
                <a:latin typeface="+mn-lt"/>
              </a:rPr>
              <a:t>Breast, </a:t>
            </a:r>
            <a:r>
              <a:rPr lang="en-US" sz="900" dirty="0" smtClean="0">
                <a:latin typeface="+mn-lt"/>
              </a:rPr>
              <a:t>Black Forest Ham or Roasted Vegetable sandwich.  Served with Cheese on Artisanal Bread. Served with choice of </a:t>
            </a:r>
            <a:r>
              <a:rPr lang="en-US" sz="900" dirty="0">
                <a:latin typeface="+mn-lt"/>
              </a:rPr>
              <a:t>potato salad, </a:t>
            </a:r>
            <a:r>
              <a:rPr lang="en-US" sz="900" dirty="0" smtClean="0">
                <a:latin typeface="+mn-lt"/>
              </a:rPr>
              <a:t>pasta salad or fresh fruit salad. Includes </a:t>
            </a:r>
            <a:r>
              <a:rPr lang="en-US" sz="900" dirty="0">
                <a:latin typeface="+mn-lt"/>
              </a:rPr>
              <a:t>a fresh baked </a:t>
            </a:r>
            <a:r>
              <a:rPr lang="en-US" sz="900" dirty="0" smtClean="0">
                <a:latin typeface="+mn-lt"/>
              </a:rPr>
              <a:t>Otis Spunkmeyer gourmet cookie.  </a:t>
            </a:r>
            <a:endParaRPr lang="en-US" sz="900" dirty="0">
              <a:latin typeface="+mn-lt"/>
            </a:endParaRPr>
          </a:p>
          <a:p>
            <a:pPr defTabSz="1018995"/>
            <a:endParaRPr lang="en-US" sz="900" dirty="0">
              <a:latin typeface="+mn-lt"/>
            </a:endParaRPr>
          </a:p>
          <a:p>
            <a:pPr defTabSz="1018995"/>
            <a:r>
              <a:rPr lang="en-US" sz="10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CROISSANT BOX  </a:t>
            </a:r>
            <a:r>
              <a:rPr lang="en-US" sz="900" dirty="0" smtClean="0">
                <a:latin typeface="+mn-lt"/>
              </a:rPr>
              <a:t>10.89</a:t>
            </a:r>
            <a:endParaRPr lang="en-US" sz="900" dirty="0">
              <a:latin typeface="+mn-lt"/>
            </a:endParaRPr>
          </a:p>
          <a:p>
            <a:pPr defTabSz="1018995"/>
            <a:r>
              <a:rPr lang="en-US" sz="900" dirty="0">
                <a:latin typeface="+mn-lt"/>
              </a:rPr>
              <a:t>Your choice of freshly made Chunk White Tuna Salad </a:t>
            </a:r>
          </a:p>
          <a:p>
            <a:pPr defTabSz="1018995"/>
            <a:r>
              <a:rPr lang="en-US" sz="900" dirty="0">
                <a:latin typeface="+mn-lt"/>
              </a:rPr>
              <a:t>or Chunky Chicken Salad with leaf lettuce and </a:t>
            </a:r>
            <a:r>
              <a:rPr lang="en-US" sz="900" dirty="0" smtClean="0">
                <a:latin typeface="+mn-lt"/>
              </a:rPr>
              <a:t>sliced </a:t>
            </a:r>
            <a:r>
              <a:rPr lang="en-US" sz="900" dirty="0">
                <a:latin typeface="+mn-lt"/>
              </a:rPr>
              <a:t>tomato on a light butter croissant </a:t>
            </a:r>
            <a:r>
              <a:rPr lang="en-US" sz="900" dirty="0" smtClean="0">
                <a:latin typeface="+mn-lt"/>
              </a:rPr>
              <a:t>roll. Served with chips, </a:t>
            </a:r>
            <a:r>
              <a:rPr lang="en-US" sz="900" dirty="0">
                <a:latin typeface="+mn-lt"/>
              </a:rPr>
              <a:t>fresh fruit cup and fresh </a:t>
            </a:r>
            <a:r>
              <a:rPr lang="en-US" sz="900" dirty="0" smtClean="0">
                <a:latin typeface="+mn-lt"/>
              </a:rPr>
              <a:t>baked gourmet cookie.</a:t>
            </a:r>
            <a:endParaRPr lang="en-US" sz="900" dirty="0">
              <a:latin typeface="+mn-lt"/>
            </a:endParaRPr>
          </a:p>
          <a:p>
            <a:pPr defTabSz="1018995"/>
            <a:endParaRPr lang="en-US" sz="900" dirty="0">
              <a:latin typeface="+mn-lt"/>
            </a:endParaRPr>
          </a:p>
          <a:p>
            <a:pPr defTabSz="1018995"/>
            <a:r>
              <a:rPr lang="en-US" sz="1600" dirty="0" smtClean="0">
                <a:solidFill>
                  <a:srgbClr val="AA7D2A"/>
                </a:solidFill>
                <a:latin typeface="Century Gothic"/>
                <a:cs typeface="Century Gothic"/>
              </a:rPr>
              <a:t>LIGHT LUNCHEON </a:t>
            </a:r>
          </a:p>
          <a:p>
            <a:pPr defTabSz="1018995"/>
            <a:r>
              <a:rPr lang="en-US" sz="1600" dirty="0" smtClean="0">
                <a:solidFill>
                  <a:srgbClr val="AA7D2A"/>
                </a:solidFill>
                <a:latin typeface="Century Gothic"/>
                <a:cs typeface="Century Gothic"/>
              </a:rPr>
              <a:t>Salads</a:t>
            </a:r>
            <a:endParaRPr lang="en-US" sz="1600" dirty="0">
              <a:solidFill>
                <a:srgbClr val="AA7D2A"/>
              </a:solidFill>
              <a:latin typeface="+mn-lt"/>
            </a:endParaRPr>
          </a:p>
          <a:p>
            <a:pPr defTabSz="1018995"/>
            <a:r>
              <a:rPr lang="en-US" sz="10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CHICKEN CAESAR SALAD  </a:t>
            </a:r>
            <a:r>
              <a:rPr lang="en-US" sz="900" dirty="0" smtClean="0">
                <a:latin typeface="+mn-lt"/>
              </a:rPr>
              <a:t>10.99</a:t>
            </a:r>
            <a:endParaRPr lang="en-US" sz="900" dirty="0">
              <a:latin typeface="+mn-lt"/>
            </a:endParaRPr>
          </a:p>
          <a:p>
            <a:pPr defTabSz="1018995"/>
            <a:r>
              <a:rPr lang="en-US" sz="900" dirty="0">
                <a:latin typeface="+mn-lt"/>
              </a:rPr>
              <a:t>Classic romaine lettuce, crisp sourdough croutons </a:t>
            </a:r>
          </a:p>
          <a:p>
            <a:pPr defTabSz="1018995"/>
            <a:r>
              <a:rPr lang="en-US" sz="900" dirty="0">
                <a:latin typeface="+mn-lt"/>
              </a:rPr>
              <a:t>parmesan cheese and a marinated chicken breast </a:t>
            </a:r>
          </a:p>
          <a:p>
            <a:pPr defTabSz="1018995"/>
            <a:r>
              <a:rPr lang="en-US" sz="900" dirty="0" smtClean="0">
                <a:latin typeface="+mn-lt"/>
              </a:rPr>
              <a:t>with </a:t>
            </a:r>
            <a:r>
              <a:rPr lang="en-US" sz="900" dirty="0">
                <a:latin typeface="+mn-lt"/>
              </a:rPr>
              <a:t>Caesar </a:t>
            </a:r>
            <a:r>
              <a:rPr lang="en-US" sz="900" dirty="0" smtClean="0">
                <a:latin typeface="+mn-lt"/>
              </a:rPr>
              <a:t>dressing.  Served with </a:t>
            </a:r>
            <a:r>
              <a:rPr lang="en-US" sz="900" dirty="0">
                <a:latin typeface="+mn-lt"/>
              </a:rPr>
              <a:t>a fresh baked garlic bread </a:t>
            </a:r>
            <a:r>
              <a:rPr lang="en-US" sz="900" dirty="0" smtClean="0">
                <a:latin typeface="+mn-lt"/>
              </a:rPr>
              <a:t>stick</a:t>
            </a:r>
            <a:r>
              <a:rPr lang="en-US" sz="900" dirty="0">
                <a:latin typeface="+mn-lt"/>
              </a:rPr>
              <a:t> </a:t>
            </a:r>
            <a:r>
              <a:rPr lang="en-US" sz="900" dirty="0" smtClean="0">
                <a:latin typeface="+mn-lt"/>
              </a:rPr>
              <a:t>and Otis Spunkmeyer cookie. </a:t>
            </a:r>
          </a:p>
          <a:p>
            <a:pPr defTabSz="1018995"/>
            <a:endParaRPr lang="en-US" sz="900" dirty="0">
              <a:latin typeface="+mn-lt"/>
            </a:endParaRPr>
          </a:p>
          <a:p>
            <a:pPr defTabSz="1018995"/>
            <a:r>
              <a:rPr lang="en-US" sz="10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SOUTHERN FRIED CHICKEN RANCH SALAD </a:t>
            </a:r>
            <a:r>
              <a:rPr lang="en-US" sz="900" dirty="0" smtClean="0">
                <a:solidFill>
                  <a:srgbClr val="000066"/>
                </a:solidFill>
                <a:latin typeface="+mj-lt"/>
                <a:cs typeface="Century Gothic"/>
              </a:rPr>
              <a:t>10.99</a:t>
            </a:r>
            <a:endParaRPr lang="en-US" sz="900" dirty="0">
              <a:solidFill>
                <a:srgbClr val="000066"/>
              </a:solidFill>
              <a:latin typeface="+mj-lt"/>
            </a:endParaRPr>
          </a:p>
          <a:p>
            <a:pPr defTabSz="1018995"/>
            <a:r>
              <a:rPr lang="en-US" sz="900" dirty="0">
                <a:latin typeface="+mn-lt"/>
              </a:rPr>
              <a:t>Fresh salad greens, topped with crispy golden brown </a:t>
            </a:r>
          </a:p>
          <a:p>
            <a:pPr defTabSz="1018995"/>
            <a:r>
              <a:rPr lang="en-US" sz="900" dirty="0">
                <a:latin typeface="+mn-lt"/>
              </a:rPr>
              <a:t>Chicken tenders, tomatoes, cucumbers and Cheddar </a:t>
            </a:r>
            <a:r>
              <a:rPr lang="en-US" sz="900" dirty="0" smtClean="0">
                <a:latin typeface="+mn-lt"/>
              </a:rPr>
              <a:t>Cheese. With a house baked bread stick and cookie.  </a:t>
            </a:r>
          </a:p>
          <a:p>
            <a:pPr defTabSz="1018995"/>
            <a:endParaRPr lang="en-US" sz="900" dirty="0">
              <a:latin typeface="+mn-lt"/>
            </a:endParaRPr>
          </a:p>
          <a:p>
            <a:pPr defTabSz="1018995"/>
            <a:r>
              <a:rPr lang="en-US" sz="1000" b="1" dirty="0" smtClean="0">
                <a:solidFill>
                  <a:srgbClr val="AA7D2A"/>
                </a:solidFill>
                <a:latin typeface="Century Gothic"/>
                <a:cs typeface="Century Gothic"/>
              </a:rPr>
              <a:t>COBB SALAD  </a:t>
            </a:r>
            <a:r>
              <a:rPr lang="en-US" sz="900" dirty="0" smtClean="0">
                <a:latin typeface="+mn-lt"/>
              </a:rPr>
              <a:t>10.99</a:t>
            </a:r>
            <a:endParaRPr lang="en-US" sz="900" dirty="0">
              <a:latin typeface="+mn-lt"/>
            </a:endParaRPr>
          </a:p>
          <a:p>
            <a:pPr defTabSz="1018995"/>
            <a:r>
              <a:rPr lang="en-US" sz="900" dirty="0">
                <a:latin typeface="+mn-lt"/>
              </a:rPr>
              <a:t>Crisp salad greens topped with diced </a:t>
            </a:r>
            <a:r>
              <a:rPr lang="en-US" sz="900" dirty="0" smtClean="0">
                <a:latin typeface="+mn-lt"/>
              </a:rPr>
              <a:t>grilled chicken breast, </a:t>
            </a:r>
            <a:r>
              <a:rPr lang="en-US" sz="900" dirty="0">
                <a:latin typeface="+mn-lt"/>
              </a:rPr>
              <a:t>shredded cheddar cheese, black olives, diced hard-boiled egg, </a:t>
            </a:r>
            <a:r>
              <a:rPr lang="en-US" sz="900" dirty="0" smtClean="0">
                <a:latin typeface="+mn-lt"/>
              </a:rPr>
              <a:t>fresh </a:t>
            </a:r>
            <a:r>
              <a:rPr lang="en-US" sz="900" dirty="0">
                <a:latin typeface="+mn-lt"/>
              </a:rPr>
              <a:t>bacon bits and </a:t>
            </a:r>
            <a:r>
              <a:rPr lang="en-US" sz="900" dirty="0" smtClean="0">
                <a:latin typeface="+mn-lt"/>
              </a:rPr>
              <a:t>tomato. Served with Blue Cheese Dressing, a bread stick and cookie.</a:t>
            </a:r>
            <a:endParaRPr lang="en-US" sz="9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3581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0010FDA5B4A41982776EEC430C7CE" ma:contentTypeVersion="12" ma:contentTypeDescription="Create a new document." ma:contentTypeScope="" ma:versionID="ddad92365d147d69f045cd87136a5bc1">
  <xsd:schema xmlns:xsd="http://www.w3.org/2001/XMLSchema" xmlns:xs="http://www.w3.org/2001/XMLSchema" xmlns:p="http://schemas.microsoft.com/office/2006/metadata/properties" xmlns:ns2="a86f548e-22c2-461b-9395-245c9f74f960" targetNamespace="http://schemas.microsoft.com/office/2006/metadata/properties" ma:root="true" ma:fieldsID="7865bd4cf8bce03a7f1fb6a77e263ffe" ns2:_="">
    <xsd:import namespace="a86f548e-22c2-461b-9395-245c9f74f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f548e-22c2-461b-9395-245c9f74f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3" ma:displayName="Unit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7EFFD6-902B-4525-B18E-80EB6FB87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f548e-22c2-461b-9395-245c9f74f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6CF1C-4C7D-45E3-BD27-44FA5C579429}">
  <ds:schemaRefs>
    <ds:schemaRef ds:uri="a86f548e-22c2-461b-9395-245c9f74f960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752A489-436F-4C71-82E8-06AFD4681A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7376</TotalTime>
  <Words>247</Words>
  <Application>Microsoft Office PowerPoint</Application>
  <PresentationFormat>Custom</PresentationFormat>
  <Paragraphs>112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Century Gothic</vt:lpstr>
      <vt:lpstr>Default Design</vt:lpstr>
      <vt:lpstr>PowerPoint Presentation</vt:lpstr>
      <vt:lpstr>PowerPoint Presentation</vt:lpstr>
    </vt:vector>
  </TitlesOfParts>
  <Company>Southern Foodservice Mgmt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Horn</dc:creator>
  <cp:lastModifiedBy>Michael Chapman</cp:lastModifiedBy>
  <cp:revision>128</cp:revision>
  <cp:lastPrinted>2016-03-30T15:43:09Z</cp:lastPrinted>
  <dcterms:created xsi:type="dcterms:W3CDTF">2003-03-26T19:41:22Z</dcterms:created>
  <dcterms:modified xsi:type="dcterms:W3CDTF">2019-04-25T22:20:53Z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0x0101001690010FDA5B4A41982776EEC430C7CE</vt:lpwstr>
  </property>
</Properties>
</file>